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66" r:id="rId2"/>
    <p:sldId id="271" r:id="rId3"/>
    <p:sldId id="272" r:id="rId4"/>
    <p:sldId id="267" r:id="rId5"/>
    <p:sldId id="273" r:id="rId6"/>
    <p:sldId id="275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1BB73"/>
    <a:srgbClr val="99CC00"/>
    <a:srgbClr val="FF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717" autoAdjust="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1BB73"/>
            </a:gs>
            <a:gs pos="0">
              <a:schemeClr val="accent4">
                <a:lumMod val="40000"/>
                <a:lumOff val="60000"/>
                <a:alpha val="54000"/>
              </a:schemeClr>
            </a:gs>
            <a:gs pos="50000">
              <a:srgbClr val="9CB86E"/>
            </a:gs>
            <a:gs pos="100000">
              <a:srgbClr val="156B13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A1%D0%B2%D0%B0%D1%80%D0%BA%D0%B0" TargetMode="External"/><Relationship Id="rId3" Type="http://schemas.openxmlformats.org/officeDocument/2006/relationships/hyperlink" Target="https://ru.wikipedia.org/wiki/%D0%A2%D0%BE%D0%BA%D0%B0%D1%80%D0%BD%D0%B0%D1%8F_%D0%B3%D1%80%D1%83%D0%BF%D0%BF%D0%B0_%D1%81%D1%82%D0%B0%D0%BD%D0%BA%D0%BE%D0%B2" TargetMode="External"/><Relationship Id="rId7" Type="http://schemas.openxmlformats.org/officeDocument/2006/relationships/hyperlink" Target="https://ru.wikipedia.org/wiki/%D0%AE%D0%B2%D0%B5%D0%BB%D0%B8%D1%80%D0%BD%D0%BE%D0%B5_%D0%B8%D0%B7%D0%B4%D0%B5%D0%BB%D0%B8%D0%B5" TargetMode="External"/><Relationship Id="rId12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ru.wikipedia.org/wiki/%D0%A0%D0%B0%D1%81%D1%82%D0%B0%D1%87%D0%B8%D0%B2%D0%B0%D0%BD%D0%B8%D0%B5" TargetMode="External"/><Relationship Id="rId11" Type="http://schemas.openxmlformats.org/officeDocument/2006/relationships/image" Target="../media/image5.jpeg"/><Relationship Id="rId5" Type="http://schemas.openxmlformats.org/officeDocument/2006/relationships/hyperlink" Target="https://ru.wikipedia.org/wiki/%D0%A2%D0%BE%D0%BA%D0%B0%D1%80%D0%BD%D1%8B%D0%B9_%D1%81%D1%82%D0%B0%D0%BD%D0%BE%D0%BA" TargetMode="External"/><Relationship Id="rId10" Type="http://schemas.openxmlformats.org/officeDocument/2006/relationships/image" Target="../media/image4.jpeg"/><Relationship Id="rId4" Type="http://schemas.openxmlformats.org/officeDocument/2006/relationships/hyperlink" Target="https://ru.wikipedia.org/wiki/%D0%9E%D0%B1%D1%80%D0%B0%D0%B1%D0%BE%D1%82%D0%BA%D0%B0_%D1%80%D0%B5%D0%B7%D0%B0%D0%BD%D0%B8%D0%B5%D0%BC" TargetMode="External"/><Relationship Id="rId9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png"/><Relationship Id="rId7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hyperlink" Target="https://ru.wikipedia.org/wiki/%D0%9A%D0%BE%D0%B2%D0%BA%D0%B0" TargetMode="External"/><Relationship Id="rId7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5.jpeg"/><Relationship Id="rId11" Type="http://schemas.openxmlformats.org/officeDocument/2006/relationships/image" Target="../media/image19.png"/><Relationship Id="rId5" Type="http://schemas.openxmlformats.org/officeDocument/2006/relationships/hyperlink" Target="https://ru.wikipedia.org/wiki/%D0%A2%D0%B5%D1%80%D0%BC%D0%B8%D1%87%D0%B5%D1%81%D0%BA%D0%B0%D1%8F_%D0%BE%D0%B1%D1%80%D0%B0%D0%B1%D0%BE%D1%82%D0%BA%D0%B0_%D0%BC%D0%B5%D1%82%D0%B0%D0%BB%D0%BB%D0%BE%D0%B2" TargetMode="External"/><Relationship Id="rId10" Type="http://schemas.openxmlformats.org/officeDocument/2006/relationships/image" Target="../media/image18.png"/><Relationship Id="rId4" Type="http://schemas.openxmlformats.org/officeDocument/2006/relationships/hyperlink" Target="https://ru.wikipedia.org/wiki/%D0%A1%D0%B2%D0%B0%D1%80%D0%BA%D0%B0" TargetMode="External"/><Relationship Id="rId9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3786182" y="1857364"/>
            <a:ext cx="4714908" cy="2643206"/>
          </a:xfrm>
          <a:ln w="38100">
            <a:solidFill>
              <a:srgbClr val="71BB73"/>
            </a:solidFill>
          </a:ln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ЗАЯВКА</a:t>
            </a:r>
          </a:p>
          <a:p>
            <a:pPr algn="ctr"/>
            <a:r>
              <a:rPr lang="ru-RU" sz="1800" b="1" dirty="0" err="1" smtClean="0">
                <a:solidFill>
                  <a:schemeClr val="accent6">
                    <a:lumMod val="50000"/>
                  </a:schemeClr>
                </a:solidFill>
              </a:rPr>
              <a:t>Нугмановой</a:t>
            </a:r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1800" b="1" dirty="0" err="1" smtClean="0">
                <a:solidFill>
                  <a:schemeClr val="accent6">
                    <a:lumMod val="50000"/>
                  </a:schemeClr>
                </a:solidFill>
              </a:rPr>
              <a:t>Ильсияр</a:t>
            </a:r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1800" b="1" dirty="0" err="1" smtClean="0">
                <a:solidFill>
                  <a:schemeClr val="accent6">
                    <a:lumMod val="50000"/>
                  </a:schemeClr>
                </a:solidFill>
              </a:rPr>
              <a:t>Мансуровны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–</a:t>
            </a:r>
          </a:p>
          <a:p>
            <a:pPr algn="ctr"/>
            <a:r>
              <a:rPr lang="ru-RU" sz="1600" b="1" dirty="0" smtClean="0">
                <a:solidFill>
                  <a:srgbClr val="002060"/>
                </a:solidFill>
              </a:rPr>
              <a:t> методиста, </a:t>
            </a:r>
          </a:p>
          <a:p>
            <a:pPr algn="ctr"/>
            <a:r>
              <a:rPr lang="ru-RU" sz="1600" b="1" dirty="0" smtClean="0">
                <a:solidFill>
                  <a:srgbClr val="002060"/>
                </a:solidFill>
              </a:rPr>
              <a:t>педагога дополнительного образования, </a:t>
            </a:r>
          </a:p>
          <a:p>
            <a:pPr algn="ctr"/>
            <a:r>
              <a:rPr lang="ru-RU" sz="1600" b="1" dirty="0" smtClean="0">
                <a:solidFill>
                  <a:srgbClr val="002060"/>
                </a:solidFill>
              </a:rPr>
              <a:t>МБУ ДО «</a:t>
            </a:r>
            <a:r>
              <a:rPr lang="ru-RU" sz="1600" b="1" dirty="0" err="1" smtClean="0">
                <a:solidFill>
                  <a:srgbClr val="002060"/>
                </a:solidFill>
              </a:rPr>
              <a:t>ДТДиМ</a:t>
            </a:r>
            <a:r>
              <a:rPr lang="ru-RU" sz="1600" b="1" dirty="0" smtClean="0">
                <a:solidFill>
                  <a:srgbClr val="002060"/>
                </a:solidFill>
              </a:rPr>
              <a:t> им. И.Х.Садыкова» НМР РТ,</a:t>
            </a:r>
          </a:p>
          <a:p>
            <a:pPr algn="ctr"/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номинация  -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ТЕСТЫ</a:t>
            </a: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</a:rPr>
              <a:t>«Все </a:t>
            </a:r>
            <a:r>
              <a:rPr lang="ru-RU" sz="1800" b="1" dirty="0">
                <a:solidFill>
                  <a:schemeClr val="accent6">
                    <a:lumMod val="50000"/>
                  </a:schemeClr>
                </a:solidFill>
              </a:rPr>
              <a:t>профессии нужны – все профессии!»</a:t>
            </a:r>
          </a:p>
          <a:p>
            <a:endParaRPr lang="ru-RU" dirty="0">
              <a:solidFill>
                <a:srgbClr val="92D050"/>
              </a:solidFill>
            </a:endParaRPr>
          </a:p>
        </p:txBody>
      </p:sp>
      <p:pic>
        <p:nvPicPr>
          <p:cNvPr id="1026" name="Picture 2" descr="D:\Desktop\т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04" y="5715016"/>
            <a:ext cx="7444363" cy="1000132"/>
          </a:xfrm>
          <a:prstGeom prst="rect">
            <a:avLst/>
          </a:prstGeom>
          <a:noFill/>
        </p:spPr>
      </p:pic>
      <p:pic>
        <p:nvPicPr>
          <p:cNvPr id="7" name="Picture 2" descr="D:\Desktop\т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-1678825" y="1964521"/>
            <a:ext cx="6572298" cy="2928960"/>
          </a:xfrm>
          <a:prstGeom prst="rect">
            <a:avLst/>
          </a:prstGeom>
          <a:noFill/>
        </p:spPr>
      </p:pic>
      <p:pic>
        <p:nvPicPr>
          <p:cNvPr id="13" name="Picture 2" descr="Мастер-ювелир работает на своем рабочем месте в ювелирной мастерской. изготовление ювелирных изделий, ручная работа. Premium Фотографи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00496" y="4714884"/>
            <a:ext cx="3303195" cy="1857388"/>
          </a:xfrm>
          <a:prstGeom prst="rect">
            <a:avLst/>
          </a:prstGeom>
          <a:noFill/>
        </p:spPr>
      </p:pic>
      <p:sp>
        <p:nvSpPr>
          <p:cNvPr id="16" name="Прямоугольник 15"/>
          <p:cNvSpPr/>
          <p:nvPr/>
        </p:nvSpPr>
        <p:spPr>
          <a:xfrm>
            <a:off x="2643174" y="285728"/>
            <a:ext cx="6286544" cy="1143008"/>
          </a:xfrm>
          <a:prstGeom prst="rect">
            <a:avLst/>
          </a:prstGeom>
          <a:ln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Муниципальный этап </a:t>
            </a:r>
            <a:r>
              <a:rPr lang="en-US" b="1" dirty="0" smtClean="0">
                <a:solidFill>
                  <a:srgbClr val="C00000"/>
                </a:solidFill>
              </a:rPr>
              <a:t>II</a:t>
            </a:r>
            <a:r>
              <a:rPr lang="ru-RU" b="1" dirty="0" smtClean="0">
                <a:solidFill>
                  <a:srgbClr val="C00000"/>
                </a:solidFill>
              </a:rPr>
              <a:t> Республиканского конкурса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творческих работ для учащихся, воспитателей и педагогов образовательных организаций </a:t>
            </a:r>
          </a:p>
          <a:p>
            <a:pPr algn="ctr"/>
            <a:r>
              <a:rPr lang="ru-RU" b="1" i="1" dirty="0" smtClean="0">
                <a:solidFill>
                  <a:srgbClr val="C00000"/>
                </a:solidFill>
              </a:rPr>
              <a:t>«Рабочей профессией славится мой Татарстан!</a:t>
            </a:r>
            <a:endParaRPr lang="ru-RU" b="1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29058" y="4214818"/>
            <a:ext cx="4143404" cy="56673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Ответы к тестам</a:t>
            </a:r>
            <a:b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</a:b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026" name="Picture 2" descr="D:\Desktop\т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5715016"/>
            <a:ext cx="8801685" cy="1000132"/>
          </a:xfrm>
          <a:prstGeom prst="rect">
            <a:avLst/>
          </a:prstGeom>
          <a:noFill/>
        </p:spPr>
      </p:pic>
      <p:sp>
        <p:nvSpPr>
          <p:cNvPr id="16" name="Прямоугольник 15"/>
          <p:cNvSpPr/>
          <p:nvPr/>
        </p:nvSpPr>
        <p:spPr>
          <a:xfrm>
            <a:off x="3214678" y="142852"/>
            <a:ext cx="5715040" cy="3429024"/>
          </a:xfrm>
          <a:prstGeom prst="rect">
            <a:avLst/>
          </a:prstGeom>
          <a:ln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Тесты «Все профессии нужны – все профессии!»</a:t>
            </a:r>
          </a:p>
          <a:p>
            <a:pPr marL="342900" indent="-342900" algn="just"/>
            <a:endParaRPr lang="ru-RU" sz="1600" b="1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/>
            <a:r>
              <a:rPr lang="ru-RU" sz="1600" u="sng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1600" i="1" u="sng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b="1" i="1" u="sng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Кого называют ювелиром? </a:t>
            </a:r>
          </a:p>
          <a:p>
            <a:pPr marL="342900" indent="-342900"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а)  рабочего-станочника, специалиста по 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  <a:hlinkClick r:id="rId3" tooltip="Токарная группа станков"/>
              </a:rPr>
              <a:t>токарному делу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- </a:t>
            </a:r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hlinkClick r:id="rId4" tooltip="Обработка резанием"/>
              </a:rPr>
              <a:t>обработке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  <a:hlinkClick r:id="rId4" tooltip="Обработка резанием"/>
              </a:rPr>
              <a:t> резанием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  <a:hlinkClick r:id="rId5" tooltip="Токарный станок"/>
              </a:rPr>
              <a:t>вращающихся заготовок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или 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  <a:hlinkClick r:id="rId6" tooltip="Растачивание"/>
              </a:rPr>
              <a:t>вращающегося режущего инструмента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по обработке дерева, металла, пластмассы и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т.д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342900" indent="-342900"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б)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бриллиантщика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золотых дел мастера, работающего с камнями, жемчугом, финифтью» - обобщающее название мастеров по проектированию, изготовлению и ремонту 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  <a:hlinkClick r:id="rId7" tooltip="Ювелирное изделие"/>
              </a:rPr>
              <a:t>ювелирных изделий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в) рабочего, специалиста занимающийся</a:t>
            </a:r>
            <a:r>
              <a:rPr lang="ru-RU" sz="1600" u="sng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u="sng" dirty="0" smtClean="0">
                <a:latin typeface="Times New Roman" pitchFamily="18" charset="0"/>
                <a:cs typeface="Times New Roman" pitchFamily="18" charset="0"/>
                <a:hlinkClick r:id="rId8" tooltip="Сварка"/>
              </a:rPr>
              <a:t>сваркой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металлов.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214678" y="3786190"/>
            <a:ext cx="5715040" cy="1785950"/>
          </a:xfrm>
          <a:prstGeom prst="rect">
            <a:avLst/>
          </a:prstGeom>
          <a:ln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b="1" i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1600" b="1" i="1" u="sng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Когда появились первые ювелирные украшения, созданные придворными мастерами: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а)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IXX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н.э.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б)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VIII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до н. э.;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в) при раскопке пирамиды фараона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Джосера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(3200-2800 гг. до н. э.). </a:t>
            </a:r>
          </a:p>
        </p:txBody>
      </p:sp>
      <p:pic>
        <p:nvPicPr>
          <p:cNvPr id="12" name="Picture 6"/>
          <p:cNvPicPr>
            <a:picLocks noGrp="1" noChangeAspect="1" noChangeArrowheads="1"/>
          </p:cNvPicPr>
          <p:nvPr>
            <p:ph type="pic" idx="1"/>
          </p:nvPr>
        </p:nvPicPr>
        <p:blipFill>
          <a:blip r:embed="rId9" cstate="print"/>
          <a:srcRect l="1188" t="6095" r="2642" b="79055"/>
          <a:stretch>
            <a:fillRect/>
          </a:stretch>
        </p:blipFill>
        <p:spPr bwMode="auto">
          <a:xfrm>
            <a:off x="642910" y="5857892"/>
            <a:ext cx="5782896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 descr="D:\Desktop\Аттестация 2020\ювелир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71472" y="3857628"/>
            <a:ext cx="2190765" cy="1643074"/>
          </a:xfrm>
          <a:prstGeom prst="rect">
            <a:avLst/>
          </a:prstGeom>
          <a:noFill/>
        </p:spPr>
      </p:pic>
      <p:pic>
        <p:nvPicPr>
          <p:cNvPr id="3075" name="Picture 3" descr="D:\Desktop\person-military-construction-metal-welding-industry-worker-mask-helmet-welder-build-labor-job-screenshot-task-709384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71472" y="2143116"/>
            <a:ext cx="2128852" cy="1520609"/>
          </a:xfrm>
          <a:prstGeom prst="rect">
            <a:avLst/>
          </a:prstGeom>
          <a:noFill/>
        </p:spPr>
      </p:pic>
      <p:pic>
        <p:nvPicPr>
          <p:cNvPr id="3076" name="Picture 4" descr="D:\Desktop\токарь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00034" y="428604"/>
            <a:ext cx="2239363" cy="15001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Desktop\т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5715016"/>
            <a:ext cx="8801685" cy="1000132"/>
          </a:xfrm>
          <a:prstGeom prst="rect">
            <a:avLst/>
          </a:prstGeom>
          <a:noFill/>
        </p:spPr>
      </p:pic>
      <p:sp>
        <p:nvSpPr>
          <p:cNvPr id="16" name="Прямоугольник 15"/>
          <p:cNvSpPr/>
          <p:nvPr/>
        </p:nvSpPr>
        <p:spPr>
          <a:xfrm>
            <a:off x="4357686" y="285728"/>
            <a:ext cx="4643470" cy="3714776"/>
          </a:xfrm>
          <a:prstGeom prst="rect">
            <a:avLst/>
          </a:prstGeom>
          <a:ln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b="1" i="1" u="sng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ru-RU" sz="1600" i="1" u="sng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u="sng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Какие  процессы производства применяет мастер ювелирного дела при выполнении ювелирных работ:</a:t>
            </a:r>
          </a:p>
          <a:p>
            <a:pPr marL="342900" indent="-342900"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а) резка, обточка заготовки снаружи, расточка изделия изнутри, нарезание резьбы в деталях, сверление отверстий;</a:t>
            </a:r>
          </a:p>
          <a:p>
            <a:pPr marL="342900" indent="-342900"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б) подготовка формовочных смесей, изготовление и сборка элементов форм, плавка и заливка металла с последующим изъятием отливки, термическая обработка изделий;</a:t>
            </a:r>
          </a:p>
          <a:p>
            <a:pPr marL="342900" indent="-342900"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в) литье, прокатка, гибка, пайка, чеканка, филигрань, волочение, шлифовка, полировка, огранка, закрепка.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429124" y="4143380"/>
            <a:ext cx="4500594" cy="1500198"/>
          </a:xfrm>
          <a:prstGeom prst="rect">
            <a:avLst/>
          </a:prstGeom>
          <a:ln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sz="1600" b="1" i="1" dirty="0" smtClean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i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sz="1600" b="1" i="1" u="sng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Что необходимо для работы ювелиру: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а) указка, ручка, тетрадь, компьютер;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б) лупы, напильники, чеканы, лобзики,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надфили, паяльники, горелка, бормашина;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в) ткань, ножницы, нитки, утюг.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</a:t>
            </a:r>
          </a:p>
        </p:txBody>
      </p:sp>
      <p:pic>
        <p:nvPicPr>
          <p:cNvPr id="12" name="Picture 6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 cstate="print"/>
          <a:srcRect l="1188" t="6095" r="2642" b="79055"/>
          <a:stretch>
            <a:fillRect/>
          </a:stretch>
        </p:blipFill>
        <p:spPr bwMode="auto">
          <a:xfrm>
            <a:off x="3143240" y="5929330"/>
            <a:ext cx="5782896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4"/>
          <p:cNvPicPr/>
          <p:nvPr/>
        </p:nvPicPr>
        <p:blipFill>
          <a:blip r:embed="rId3" cstate="print"/>
          <a:srcRect t="42542" r="2532" b="40565"/>
          <a:stretch>
            <a:fillRect/>
          </a:stretch>
        </p:blipFill>
        <p:spPr bwMode="auto">
          <a:xfrm>
            <a:off x="0" y="1500174"/>
            <a:ext cx="4214842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Рисунок 16"/>
          <p:cNvPicPr/>
          <p:nvPr/>
        </p:nvPicPr>
        <p:blipFill>
          <a:blip r:embed="rId3" cstate="print"/>
          <a:srcRect t="21895" r="2532" b="57709"/>
          <a:stretch>
            <a:fillRect/>
          </a:stretch>
        </p:blipFill>
        <p:spPr bwMode="auto">
          <a:xfrm>
            <a:off x="0" y="357166"/>
            <a:ext cx="4205286" cy="919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Рисунок 17"/>
          <p:cNvPicPr/>
          <p:nvPr/>
        </p:nvPicPr>
        <p:blipFill>
          <a:blip r:embed="rId3" cstate="print"/>
          <a:srcRect t="66942" r="2532" b="12411"/>
          <a:stretch>
            <a:fillRect/>
          </a:stretch>
        </p:blipFill>
        <p:spPr bwMode="auto">
          <a:xfrm>
            <a:off x="0" y="2357430"/>
            <a:ext cx="4214842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2" descr="Ювелир за работой в ювелирном деле. Бесплатные Фотографии"/>
          <p:cNvPicPr>
            <a:picLocks noChangeAspect="1" noChangeArrowheads="1"/>
          </p:cNvPicPr>
          <p:nvPr/>
        </p:nvPicPr>
        <p:blipFill>
          <a:blip r:embed="rId4" cstate="print"/>
          <a:srcRect l="16693" r="16693"/>
          <a:stretch>
            <a:fillRect/>
          </a:stretch>
        </p:blipFill>
        <p:spPr bwMode="auto">
          <a:xfrm>
            <a:off x="214282" y="3286124"/>
            <a:ext cx="2849553" cy="284955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Desktop\т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04" y="5715016"/>
            <a:ext cx="7444363" cy="1000132"/>
          </a:xfrm>
          <a:prstGeom prst="rect">
            <a:avLst/>
          </a:prstGeom>
          <a:noFill/>
        </p:spPr>
      </p:pic>
      <p:sp>
        <p:nvSpPr>
          <p:cNvPr id="16" name="Прямоугольник 15"/>
          <p:cNvSpPr/>
          <p:nvPr/>
        </p:nvSpPr>
        <p:spPr>
          <a:xfrm>
            <a:off x="3428992" y="214290"/>
            <a:ext cx="5500726" cy="2214578"/>
          </a:xfrm>
          <a:prstGeom prst="rect">
            <a:avLst/>
          </a:prstGeom>
          <a:ln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just"/>
            <a:r>
              <a:rPr lang="ru-RU" sz="1600" b="1" i="1" u="sng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5. Какие районы Республики Татарстан славились ювелирными артелями:</a:t>
            </a:r>
          </a:p>
          <a:p>
            <a:pPr marL="342900" indent="-342900"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а)     Казань,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Кукморский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район, Чистополь;</a:t>
            </a:r>
          </a:p>
          <a:p>
            <a:pPr marL="342900" indent="-342900"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б) Арский,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Лаишевский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Мамадышский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Сабинский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Татарская слобода в Казани;</a:t>
            </a:r>
          </a:p>
          <a:p>
            <a:pPr marL="342900" indent="-342900"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в) Мензелинск,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Набережно-Челнинский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Сармановский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), Алексеевский,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Лаишевский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районы.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/>
          <a:srcRect l="18750" t="16846" r="25586" b="31884"/>
          <a:stretch>
            <a:fillRect/>
          </a:stretch>
        </p:blipFill>
        <p:spPr bwMode="auto">
          <a:xfrm>
            <a:off x="214282" y="4429132"/>
            <a:ext cx="2908532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Прямоугольник 13"/>
          <p:cNvSpPr/>
          <p:nvPr/>
        </p:nvSpPr>
        <p:spPr>
          <a:xfrm>
            <a:off x="3428992" y="2571744"/>
            <a:ext cx="5500726" cy="2214578"/>
          </a:xfrm>
          <a:prstGeom prst="rect">
            <a:avLst/>
          </a:prstGeom>
          <a:ln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just"/>
            <a:r>
              <a:rPr lang="ru-RU" sz="1600" b="1" i="1" u="sng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6. Какой основной материал служил для изготовления старинных татарских украшений: </a:t>
            </a:r>
          </a:p>
          <a:p>
            <a:pPr marL="342900" indent="-342900"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а) серебро, золото;</a:t>
            </a:r>
          </a:p>
          <a:p>
            <a:pPr marL="342900" indent="-342900"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б) бронза, медь;</a:t>
            </a:r>
          </a:p>
          <a:p>
            <a:pPr marL="342900" indent="-342900"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в) железо, олово; </a:t>
            </a:r>
          </a:p>
          <a:p>
            <a:pPr marL="342900" indent="-342900"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г) медь, никель, цинк — новое серебро, нейзильбер.</a:t>
            </a:r>
          </a:p>
        </p:txBody>
      </p:sp>
      <p:pic>
        <p:nvPicPr>
          <p:cNvPr id="15" name="Picture 1"/>
          <p:cNvPicPr>
            <a:picLocks noChangeAspect="1" noChangeArrowheads="1"/>
          </p:cNvPicPr>
          <p:nvPr/>
        </p:nvPicPr>
        <p:blipFill>
          <a:blip r:embed="rId4" cstate="print"/>
          <a:srcRect l="49485" t="11046" r="26656" b="31517"/>
          <a:stretch>
            <a:fillRect/>
          </a:stretch>
        </p:blipFill>
        <p:spPr bwMode="auto">
          <a:xfrm>
            <a:off x="7858148" y="5072074"/>
            <a:ext cx="816041" cy="15716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1"/>
          <p:cNvPicPr>
            <a:picLocks noChangeAspect="1" noChangeArrowheads="1"/>
          </p:cNvPicPr>
          <p:nvPr/>
        </p:nvPicPr>
        <p:blipFill>
          <a:blip r:embed="rId5" cstate="print"/>
          <a:srcRect l="14649" t="19776" r="27929" b="31884"/>
          <a:stretch>
            <a:fillRect/>
          </a:stretch>
        </p:blipFill>
        <p:spPr bwMode="auto">
          <a:xfrm>
            <a:off x="5214942" y="5000636"/>
            <a:ext cx="2439716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2" descr="D:\Desktop\тамбур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2844" y="2786058"/>
            <a:ext cx="1519188" cy="1500198"/>
          </a:xfrm>
          <a:prstGeom prst="rect">
            <a:avLst/>
          </a:prstGeom>
          <a:noFill/>
        </p:spPr>
      </p:pic>
      <p:pic>
        <p:nvPicPr>
          <p:cNvPr id="5122" name="Picture 2" descr="D:\Desktop\тк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85918" y="2786058"/>
            <a:ext cx="1516428" cy="1428760"/>
          </a:xfrm>
          <a:prstGeom prst="rect">
            <a:avLst/>
          </a:prstGeom>
          <a:noFill/>
        </p:spPr>
      </p:pic>
      <p:pic>
        <p:nvPicPr>
          <p:cNvPr id="21" name="Picture 2" descr="D:\Desktop\кос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85720" y="214290"/>
            <a:ext cx="2943885" cy="2357454"/>
          </a:xfrm>
          <a:prstGeom prst="rect">
            <a:avLst/>
          </a:prstGeom>
          <a:noFill/>
        </p:spPr>
      </p:pic>
      <p:pic>
        <p:nvPicPr>
          <p:cNvPr id="22" name="Picture 5" descr="D:\Desktop\ко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286116" y="5286388"/>
            <a:ext cx="1547823" cy="11608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Desktop\т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5715016"/>
            <a:ext cx="8801685" cy="1000132"/>
          </a:xfrm>
          <a:prstGeom prst="rect">
            <a:avLst/>
          </a:prstGeom>
          <a:noFill/>
        </p:spPr>
      </p:pic>
      <p:sp>
        <p:nvSpPr>
          <p:cNvPr id="16" name="Прямоугольник 15"/>
          <p:cNvSpPr/>
          <p:nvPr/>
        </p:nvSpPr>
        <p:spPr>
          <a:xfrm>
            <a:off x="3500430" y="142852"/>
            <a:ext cx="5429288" cy="2428892"/>
          </a:xfrm>
          <a:prstGeom prst="rect">
            <a:avLst/>
          </a:prstGeom>
          <a:ln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just"/>
            <a:r>
              <a:rPr lang="ru-RU" sz="1600" b="1" i="1" u="sng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7. Какими приемами изготовления и декорирования изделий владели татарские </a:t>
            </a:r>
            <a:r>
              <a:rPr lang="ru-RU" sz="1600" b="1" i="1" u="sng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ювелиры:</a:t>
            </a:r>
            <a:endParaRPr lang="ru-RU" sz="1600" b="1" i="1" u="sng" dirty="0" smtClean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а) чеканка, литье, гравировка, насечка, инкрустация и чернь, бугорчатая скань; </a:t>
            </a:r>
          </a:p>
          <a:p>
            <a:pPr lvl="0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б) литье, ковка, чеканка, тиснение, чернь, позолота, инкрустация, волочение проволоки, филигрань и зернь;</a:t>
            </a:r>
          </a:p>
          <a:p>
            <a:pPr lvl="0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в) свободная 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  <a:hlinkClick r:id="rId3" tooltip="Ковка"/>
              </a:rPr>
              <a:t>ковк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а, 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  <a:hlinkClick r:id="rId4" tooltip="Сварка"/>
              </a:rPr>
              <a:t>кузнечная сварк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а, литьё, горновая пайка медью, 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  <a:hlinkClick r:id="rId5" tooltip="Термическая обработка металлов"/>
              </a:rPr>
              <a:t>термическая обработка изделий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.</a:t>
            </a:r>
          </a:p>
          <a:p>
            <a:pPr marL="342900" indent="-342900" algn="just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2" name="Picture 4" descr="D:\Desktop\буг.скань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2844" y="142852"/>
            <a:ext cx="3214710" cy="2134769"/>
          </a:xfrm>
          <a:prstGeom prst="rect">
            <a:avLst/>
          </a:prstGeom>
          <a:noFill/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7" cstate="print"/>
          <a:srcRect l="18750" t="16846" r="25586" b="31884"/>
          <a:stretch>
            <a:fillRect/>
          </a:stretch>
        </p:blipFill>
        <p:spPr bwMode="auto">
          <a:xfrm>
            <a:off x="214282" y="2428868"/>
            <a:ext cx="2974870" cy="2192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4" descr="D:\Desktop\bizjak1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929454" y="5429264"/>
            <a:ext cx="1534239" cy="1143008"/>
          </a:xfrm>
          <a:prstGeom prst="rect">
            <a:avLst/>
          </a:prstGeom>
          <a:noFill/>
        </p:spPr>
      </p:pic>
      <p:sp>
        <p:nvSpPr>
          <p:cNvPr id="26" name="Прямоугольник 25"/>
          <p:cNvSpPr/>
          <p:nvPr/>
        </p:nvSpPr>
        <p:spPr>
          <a:xfrm>
            <a:off x="3428992" y="2714620"/>
            <a:ext cx="5572196" cy="2143140"/>
          </a:xfrm>
          <a:prstGeom prst="rect">
            <a:avLst/>
          </a:prstGeom>
          <a:ln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just"/>
            <a:r>
              <a:rPr lang="ru-RU" sz="1600" b="1" i="1" u="sng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8. </a:t>
            </a:r>
            <a:r>
              <a:rPr lang="ru-RU" sz="1600" b="1" i="1" u="sng" dirty="0" err="1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Рыбнослободские</a:t>
            </a:r>
            <a:r>
              <a:rPr lang="ru-RU" sz="1600" b="1" i="1" u="sng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кустари, которые прославились своими ювелирными украшениями в начале </a:t>
            </a:r>
            <a:r>
              <a:rPr lang="en-US" sz="1600" b="1" i="1" u="sng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XX </a:t>
            </a:r>
            <a:r>
              <a:rPr lang="ru-RU" sz="1600" b="1" i="1" u="sng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века: </a:t>
            </a:r>
          </a:p>
          <a:p>
            <a:pPr marL="342900" indent="-342900"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а) Альбер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Жильбер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Беккер Фридрих,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Боненбергер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Клаус,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Бушерон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Карл Фаберже;</a:t>
            </a:r>
          </a:p>
          <a:p>
            <a:pPr marL="342900" indent="-342900"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б)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Марточкин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Скворцов,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Семендин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Казачков, Тюрин, Богомолов,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Хаванов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Ярины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;</a:t>
            </a:r>
          </a:p>
          <a:p>
            <a:pPr marL="342900" lvl="0" indent="-342900"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в)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Ильгиз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Фазулзянов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Лиза Борзая, Владимир Маркин, Екатерины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Костригиной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Ярослав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Аргентов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Илья Клюев.</a:t>
            </a:r>
          </a:p>
        </p:txBody>
      </p:sp>
      <p:pic>
        <p:nvPicPr>
          <p:cNvPr id="27" name="Picture 2" descr="D:\Desktop\274px-Karl_Gustavovich_Faberge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71472" y="4857760"/>
            <a:ext cx="1192326" cy="1714512"/>
          </a:xfrm>
          <a:prstGeom prst="rect">
            <a:avLst/>
          </a:prstGeom>
          <a:noFill/>
        </p:spPr>
      </p:pic>
      <p:pic>
        <p:nvPicPr>
          <p:cNvPr id="28" name="Picture 3"/>
          <p:cNvPicPr>
            <a:picLocks noChangeAspect="1" noChangeArrowheads="1"/>
          </p:cNvPicPr>
          <p:nvPr/>
        </p:nvPicPr>
        <p:blipFill>
          <a:blip r:embed="rId10" cstate="print"/>
          <a:srcRect l="37500" t="41043" r="37890" b="20165"/>
          <a:stretch>
            <a:fillRect/>
          </a:stretch>
        </p:blipFill>
        <p:spPr bwMode="auto">
          <a:xfrm>
            <a:off x="2143108" y="4929198"/>
            <a:ext cx="1359619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3" descr="D:\Desktop\ф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000496" y="5072074"/>
            <a:ext cx="2199362" cy="150773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Desktop\т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04" y="5715016"/>
            <a:ext cx="7444363" cy="1000132"/>
          </a:xfrm>
          <a:prstGeom prst="rect">
            <a:avLst/>
          </a:prstGeom>
          <a:noFill/>
        </p:spPr>
      </p:pic>
      <p:sp>
        <p:nvSpPr>
          <p:cNvPr id="16" name="Прямоугольник 15"/>
          <p:cNvSpPr/>
          <p:nvPr/>
        </p:nvSpPr>
        <p:spPr>
          <a:xfrm>
            <a:off x="3571868" y="2214554"/>
            <a:ext cx="5357882" cy="2000264"/>
          </a:xfrm>
          <a:prstGeom prst="rect">
            <a:avLst/>
          </a:prstGeom>
          <a:ln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just"/>
            <a:endParaRPr lang="ru-RU" sz="1600" b="1" i="1" u="sng" dirty="0" smtClean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/>
            <a:endParaRPr lang="ru-RU" sz="1600" b="1" i="1" u="sng" dirty="0" smtClean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/>
            <a:endParaRPr lang="ru-RU" sz="1600" b="1" i="1" u="sng" dirty="0" smtClean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/>
            <a:endParaRPr lang="ru-RU" sz="1600" b="1" i="1" u="sng" dirty="0" smtClean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/>
            <a:r>
              <a:rPr lang="ru-RU" sz="1600" b="1" i="1" u="sng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10. Какие учебные заведения Республики Татарстан готовят ювелиров: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а) Казанский (Приволжский) федеральный университет (КФУ) ;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б) Казанский техникум народных художественных промыслов;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в) Казанский национальный исследовательский технологический университет (КНИТУ).</a:t>
            </a: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/>
            <a:endParaRPr lang="ru-RU" sz="1600" b="1" i="1" u="sng" dirty="0" smtClean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</a:t>
            </a:r>
            <a:endParaRPr lang="ru-RU" sz="1600" b="1" dirty="0" smtClean="0"/>
          </a:p>
          <a:p>
            <a:pPr marL="342900" indent="-342900" algn="just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" name="Picture 1"/>
          <p:cNvPicPr>
            <a:picLocks noChangeAspect="1" noChangeArrowheads="1"/>
          </p:cNvPicPr>
          <p:nvPr/>
        </p:nvPicPr>
        <p:blipFill>
          <a:blip r:embed="rId3" cstate="print"/>
          <a:srcRect l="13255" t="18778" r="52282" b="38144"/>
          <a:stretch>
            <a:fillRect/>
          </a:stretch>
        </p:blipFill>
        <p:spPr bwMode="auto">
          <a:xfrm>
            <a:off x="428596" y="4572008"/>
            <a:ext cx="2143132" cy="2143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214282" y="142852"/>
            <a:ext cx="8715436" cy="1857388"/>
          </a:xfrm>
          <a:prstGeom prst="rect">
            <a:avLst/>
          </a:prstGeom>
          <a:ln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just"/>
            <a:endParaRPr lang="ru-RU" sz="1600" b="1" i="1" u="sng" dirty="0" smtClean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/>
            <a:endParaRPr lang="ru-RU" sz="1600" b="1" i="1" u="sng" dirty="0" smtClean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/>
            <a:endParaRPr lang="ru-RU" sz="1600" b="1" i="1" u="sng" dirty="0" smtClean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/>
            <a:endParaRPr lang="ru-RU" sz="1600" b="1" i="1" u="sng" dirty="0" smtClean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/>
            <a:r>
              <a:rPr lang="ru-RU" sz="1600" b="1" i="1" u="sng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9.  Какими личностными качествами должен обладать будущий мастер-ювелир: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а) художественный вкус; развитое воображение; внимательность;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б ) умение сосредотачиваться на работе; усидчивость; терпение; точность; скрупулезность;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в) прекрасное зрение, глазомер; развитая мелкая моторика;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г) творческое мышление, внимательность к деталям, высокая концентрация на  процессах,, страсть к ювелирному делу, коммуникабельность для проведения переговоров с партнерами, поставщиками, закупщиками и клиентами, организованность, навыки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тайм-менеджмента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/>
            </a:r>
            <a:br>
              <a:rPr lang="ru-RU" sz="1600" dirty="0" smtClean="0"/>
            </a:b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Picture 2" descr="D:\Desktop\dizain-uvelirnih-ukrashenii-obucheni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2643182"/>
            <a:ext cx="3143272" cy="1571636"/>
          </a:xfrm>
          <a:prstGeom prst="rect">
            <a:avLst/>
          </a:prstGeom>
          <a:noFill/>
        </p:spPr>
      </p:pic>
      <p:sp>
        <p:nvSpPr>
          <p:cNvPr id="22" name="Прямоугольник 21"/>
          <p:cNvSpPr/>
          <p:nvPr/>
        </p:nvSpPr>
        <p:spPr>
          <a:xfrm>
            <a:off x="3643306" y="4572008"/>
            <a:ext cx="5357850" cy="928694"/>
          </a:xfrm>
          <a:prstGeom prst="rect">
            <a:avLst/>
          </a:prstGeom>
          <a:ln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sz="1600" b="1" i="1" dirty="0" smtClean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i="1" u="sng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Ответы к </a:t>
            </a:r>
            <a:r>
              <a:rPr lang="ru-RU" sz="1600" b="1" i="1" u="sng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тестам </a:t>
            </a:r>
            <a:r>
              <a:rPr lang="ru-RU" sz="1600" b="1" i="1" u="sng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600" b="1" i="1" u="sng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Все профессии нужны – все профессии!»: </a:t>
            </a:r>
          </a:p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1- б; 2 – в; 3 – в; 4 – б; 5 – б; </a:t>
            </a:r>
          </a:p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6 – а; 7 – а; 8 - б, в; 9 - а, б, в, г; 10 – б, в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962</TotalTime>
  <Words>454</Words>
  <Application>Microsoft Office PowerPoint</Application>
  <PresentationFormat>Экран (4:3)</PresentationFormat>
  <Paragraphs>76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Слайд 1</vt:lpstr>
      <vt:lpstr>Ответы к тестам </vt:lpstr>
      <vt:lpstr>Слайд 3</vt:lpstr>
      <vt:lpstr>Слайд 4</vt:lpstr>
      <vt:lpstr>Слайд 5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101</cp:revision>
  <dcterms:created xsi:type="dcterms:W3CDTF">2020-10-20T06:05:00Z</dcterms:created>
  <dcterms:modified xsi:type="dcterms:W3CDTF">2025-10-20T07:37:51Z</dcterms:modified>
</cp:coreProperties>
</file>